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73" r:id="rId3"/>
    <p:sldId id="274" r:id="rId4"/>
    <p:sldId id="322" r:id="rId5"/>
    <p:sldId id="276" r:id="rId6"/>
    <p:sldId id="323" r:id="rId7"/>
    <p:sldId id="324" r:id="rId8"/>
    <p:sldId id="277" r:id="rId9"/>
    <p:sldId id="278" r:id="rId10"/>
    <p:sldId id="275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988" autoAdjust="0"/>
  </p:normalViewPr>
  <p:slideViewPr>
    <p:cSldViewPr>
      <p:cViewPr>
        <p:scale>
          <a:sx n="80" d="100"/>
          <a:sy n="80" d="100"/>
        </p:scale>
        <p:origin x="-990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08803-5DED-491C-BAEB-FEAC592E94FE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DD3FF-3E3C-4610-94FF-3E7387094227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1</a:t>
            </a:fld>
            <a:endParaRPr lang="id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13</a:t>
            </a:fld>
            <a:endParaRPr lang="id-ID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14</a:t>
            </a:fld>
            <a:endParaRPr lang="id-ID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15</a:t>
            </a:fld>
            <a:endParaRPr lang="id-ID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16</a:t>
            </a:fld>
            <a:endParaRPr lang="id-ID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17</a:t>
            </a:fld>
            <a:endParaRPr lang="id-ID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18</a:t>
            </a:fld>
            <a:endParaRPr lang="id-ID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19</a:t>
            </a:fld>
            <a:endParaRPr lang="id-ID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20</a:t>
            </a:fld>
            <a:endParaRPr lang="id-ID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21</a:t>
            </a:fld>
            <a:endParaRPr lang="id-ID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22</a:t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2</a:t>
            </a:fld>
            <a:endParaRPr lang="id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23</a:t>
            </a:fld>
            <a:endParaRPr lang="id-ID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24</a:t>
            </a:fld>
            <a:endParaRPr lang="id-ID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25</a:t>
            </a:fld>
            <a:endParaRPr lang="id-ID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26</a:t>
            </a:fld>
            <a:endParaRPr lang="id-ID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27</a:t>
            </a:fld>
            <a:endParaRPr lang="id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3</a:t>
            </a:fld>
            <a:endParaRPr lang="id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5</a:t>
            </a:fld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8</a:t>
            </a:fld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9</a:t>
            </a:fld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10</a:t>
            </a:fld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11</a:t>
            </a:fld>
            <a:endParaRPr 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DD3FF-3E3C-4610-94FF-3E7387094227}" type="slidenum">
              <a:rPr lang="id-ID" smtClean="0"/>
              <a:pPr/>
              <a:t>12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506AA67-5389-4664-B186-CDFAA94282E8}" type="datetimeFigureOut">
              <a:rPr lang="id-ID" smtClean="0"/>
              <a:pPr/>
              <a:t>30/10/2017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FB2DACE3-09A7-42C6-B624-94BC524118AD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sz="54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Rangkaian Logika Sekuensi</a:t>
            </a:r>
            <a:endParaRPr lang="id-ID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d-ID" dirty="0" smtClean="0"/>
              <a:t>FLIP-FLOP</a:t>
            </a:r>
            <a:br>
              <a:rPr lang="id-ID" dirty="0" smtClean="0"/>
            </a:br>
            <a:r>
              <a:rPr lang="id-ID" b="1" dirty="0" smtClean="0">
                <a:solidFill>
                  <a:srgbClr val="002060"/>
                </a:solidFill>
              </a:rPr>
              <a:t>2. SR </a:t>
            </a:r>
            <a:r>
              <a:rPr lang="en-US" b="1" dirty="0" err="1" smtClean="0">
                <a:solidFill>
                  <a:srgbClr val="002060"/>
                </a:solidFill>
              </a:rPr>
              <a:t>Canggih</a:t>
            </a:r>
            <a:r>
              <a:rPr lang="en-US" b="1" dirty="0" smtClean="0">
                <a:solidFill>
                  <a:srgbClr val="002060"/>
                </a:solidFill>
              </a:rPr>
              <a:t> </a:t>
            </a:r>
            <a:r>
              <a:rPr lang="id-ID" b="1" dirty="0" smtClean="0">
                <a:solidFill>
                  <a:srgbClr val="002060"/>
                </a:solidFill>
              </a:rPr>
              <a:t>(sophisticated)</a:t>
            </a:r>
            <a:endParaRPr lang="id-ID" b="1" dirty="0">
              <a:solidFill>
                <a:srgbClr val="00206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6" y="1571612"/>
            <a:ext cx="4977495" cy="24511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Pulsa Clock</a:t>
            </a:r>
            <a:endParaRPr lang="id-ID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3" y="1928802"/>
            <a:ext cx="7715304" cy="337110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500174"/>
            <a:ext cx="5912005" cy="236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4000504"/>
            <a:ext cx="6836812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d-ID" dirty="0" smtClean="0"/>
              <a:t>Diagram Waktu</a:t>
            </a:r>
            <a:br>
              <a:rPr lang="id-ID" dirty="0" smtClean="0"/>
            </a:br>
            <a:r>
              <a:rPr lang="id-ID" dirty="0" smtClean="0"/>
              <a:t>FlipFlop SR</a:t>
            </a:r>
            <a:endParaRPr lang="id-ID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7254" y="1643049"/>
            <a:ext cx="7798150" cy="428628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6000768"/>
            <a:ext cx="7450985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>
                <a:solidFill>
                  <a:srgbClr val="00B050"/>
                </a:solidFill>
              </a:rPr>
              <a:t>JK FLIP FLOP</a:t>
            </a:r>
            <a:endParaRPr lang="id-ID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438" y="2000240"/>
            <a:ext cx="8443452" cy="292895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785918" y="5214950"/>
            <a:ext cx="57864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eriod"/>
            </a:pPr>
            <a:r>
              <a:rPr lang="id-ID" sz="2800" dirty="0" smtClean="0"/>
              <a:t>Rangkaian</a:t>
            </a:r>
          </a:p>
          <a:p>
            <a:pPr marL="342900" indent="-342900">
              <a:buAutoNum type="alphaLcPeriod"/>
            </a:pPr>
            <a:r>
              <a:rPr lang="id-ID" sz="2800" dirty="0" smtClean="0"/>
              <a:t>Simbol untuk positive edge triggered</a:t>
            </a:r>
          </a:p>
          <a:p>
            <a:pPr marL="342900" indent="-342900">
              <a:buAutoNum type="alphaLcPeriod"/>
            </a:pPr>
            <a:r>
              <a:rPr lang="id-ID" sz="2800" dirty="0" smtClean="0"/>
              <a:t>Simbol untuk negative edge triggered</a:t>
            </a:r>
            <a:endParaRPr lang="id-ID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Tabel kebenaran JK FLIP FLOP</a:t>
            </a:r>
            <a:endParaRPr lang="id-ID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714488"/>
            <a:ext cx="7762574" cy="400052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Peta Karnaugh Output FF JK</a:t>
            </a:r>
            <a:endParaRPr lang="id-ID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2000240"/>
            <a:ext cx="7873575" cy="28575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4929198"/>
            <a:ext cx="3500462" cy="159946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Diagram Waktu FF JK</a:t>
            </a:r>
            <a:endParaRPr lang="id-ID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500174"/>
            <a:ext cx="7858180" cy="43460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9440" y="5786454"/>
            <a:ext cx="8244560" cy="54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Ilustrasi Masalah pada FF JK</a:t>
            </a:r>
            <a:endParaRPr lang="id-ID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2276" y="1785926"/>
            <a:ext cx="7245606" cy="377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Rangkaian FF JK Master Slave</a:t>
            </a:r>
            <a:endParaRPr lang="id-ID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1928802"/>
            <a:ext cx="7286676" cy="342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Pengertian Logika Sekuensi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id-ID" dirty="0" smtClean="0"/>
              <a:t>Logika kombinasi </a:t>
            </a:r>
            <a:r>
              <a:rPr lang="id-ID" dirty="0" smtClean="0">
                <a:sym typeface="Wingdings" pitchFamily="2" charset="2"/>
              </a:rPr>
              <a:t> outputnya hanya tergantung pada keadaan input-inputnya</a:t>
            </a:r>
          </a:p>
          <a:p>
            <a:r>
              <a:rPr lang="id-ID" dirty="0" smtClean="0">
                <a:sym typeface="Wingdings" pitchFamily="2" charset="2"/>
              </a:rPr>
              <a:t>Logika sekuensi  outputnya tergantung pada input dan juga output sebelumnya</a:t>
            </a:r>
          </a:p>
          <a:p>
            <a:pPr lvl="1"/>
            <a:r>
              <a:rPr lang="id-ID" dirty="0" smtClean="0">
                <a:sym typeface="Wingdings" pitchFamily="2" charset="2"/>
              </a:rPr>
              <a:t>Terdapat unit penyimpanan untuk mengingat keadaan output sebelumnya.</a:t>
            </a:r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4. Flip Flop D</a:t>
            </a:r>
            <a:endParaRPr lang="id-ID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1" y="1630355"/>
            <a:ext cx="7652755" cy="32274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Tabel Kebenaran Flip Flop D</a:t>
            </a:r>
            <a:endParaRPr lang="id-ID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099" y="1857364"/>
            <a:ext cx="7599921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Tabel Kebenaran Sederhana </a:t>
            </a:r>
            <a:br>
              <a:rPr lang="id-ID" dirty="0" smtClean="0"/>
            </a:br>
            <a:r>
              <a:rPr lang="id-ID" dirty="0" smtClean="0"/>
              <a:t>Flip Flop D</a:t>
            </a:r>
            <a:endParaRPr lang="id-ID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85926"/>
            <a:ext cx="4244646" cy="192882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29256" y="1852541"/>
            <a:ext cx="3143272" cy="186221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29256" y="3929066"/>
            <a:ext cx="3174673" cy="78701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Diagram Waktu Flip Flop D</a:t>
            </a:r>
            <a:endParaRPr lang="id-ID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785926"/>
            <a:ext cx="7828215" cy="378621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5715016"/>
            <a:ext cx="6699020" cy="377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>
                <a:solidFill>
                  <a:srgbClr val="002060"/>
                </a:solidFill>
              </a:rPr>
              <a:t>5. Flip Flop T</a:t>
            </a:r>
            <a:endParaRPr lang="id-ID" dirty="0">
              <a:solidFill>
                <a:srgbClr val="002060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643050"/>
            <a:ext cx="7000924" cy="297530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Tabel Kebenaran Flip Flop T</a:t>
            </a:r>
            <a:endParaRPr lang="id-ID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099" y="2000240"/>
            <a:ext cx="7616739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Tabel Kebenaran Sederhana Flip Flop T</a:t>
            </a:r>
            <a:endParaRPr lang="id-ID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785926"/>
            <a:ext cx="3940536" cy="168593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14942" y="1785926"/>
            <a:ext cx="3312354" cy="157163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4942" y="3500438"/>
            <a:ext cx="3322312" cy="128588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Diagram Waktu Flip Flop T</a:t>
            </a:r>
            <a:endParaRPr lang="id-ID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1" y="1800834"/>
            <a:ext cx="7572428" cy="334267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04224" y="5429264"/>
            <a:ext cx="7082552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25470"/>
          </a:xfrm>
        </p:spPr>
        <p:txBody>
          <a:bodyPr>
            <a:noAutofit/>
          </a:bodyPr>
          <a:lstStyle/>
          <a:p>
            <a:pPr algn="ctr"/>
            <a:r>
              <a:rPr lang="id-ID" sz="3600" dirty="0" smtClean="0"/>
              <a:t>Diagram Blok</a:t>
            </a:r>
            <a:r>
              <a:rPr lang="en-US" sz="3600" dirty="0" smtClean="0"/>
              <a:t> </a:t>
            </a:r>
            <a:r>
              <a:rPr lang="id-ID" sz="3600" dirty="0" smtClean="0"/>
              <a:t>Rangkaian Sekuensi</a:t>
            </a:r>
            <a:endParaRPr lang="id-ID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1428728" y="1214422"/>
            <a:ext cx="6215106" cy="4737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FLIP-FLOP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Flip flop : </a:t>
            </a:r>
            <a:r>
              <a:rPr lang="en-US" dirty="0" err="1" smtClean="0"/>
              <a:t>elemen</a:t>
            </a:r>
            <a:r>
              <a:rPr lang="en-US" dirty="0" smtClean="0"/>
              <a:t> </a:t>
            </a:r>
            <a:r>
              <a:rPr lang="en-US" dirty="0" err="1" smtClean="0"/>
              <a:t>penyimpan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r>
              <a:rPr lang="en-US" dirty="0" smtClean="0"/>
              <a:t> </a:t>
            </a:r>
            <a:r>
              <a:rPr lang="en-US" dirty="0" err="1" smtClean="0"/>
              <a:t>logika</a:t>
            </a:r>
            <a:r>
              <a:rPr lang="en-US" dirty="0" smtClean="0"/>
              <a:t> </a:t>
            </a:r>
            <a:r>
              <a:rPr lang="en-US" dirty="0" err="1" smtClean="0"/>
              <a:t>sekuensi</a:t>
            </a:r>
            <a:endParaRPr lang="en-US" dirty="0" smtClean="0"/>
          </a:p>
          <a:p>
            <a:r>
              <a:rPr lang="en-US" dirty="0" err="1" smtClean="0"/>
              <a:t>Mampu</a:t>
            </a:r>
            <a:r>
              <a:rPr lang="en-US" dirty="0" smtClean="0"/>
              <a:t> </a:t>
            </a:r>
            <a:r>
              <a:rPr lang="en-US" dirty="0" err="1" smtClean="0"/>
              <a:t>menyimpan</a:t>
            </a:r>
            <a:r>
              <a:rPr lang="en-US" dirty="0" smtClean="0"/>
              <a:t> data 1 bit</a:t>
            </a:r>
          </a:p>
          <a:p>
            <a:r>
              <a:rPr lang="en-US" dirty="0" err="1" smtClean="0"/>
              <a:t>Cirinya</a:t>
            </a:r>
            <a:r>
              <a:rPr lang="en-US" dirty="0" smtClean="0"/>
              <a:t> :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r>
              <a:rPr lang="en-US" dirty="0" smtClean="0"/>
              <a:t> output,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buah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output </a:t>
            </a:r>
            <a:r>
              <a:rPr lang="en-US" dirty="0" err="1" smtClean="0"/>
              <a:t>dari</a:t>
            </a:r>
            <a:r>
              <a:rPr lang="en-US" dirty="0" smtClean="0"/>
              <a:t> data yang </a:t>
            </a:r>
            <a:r>
              <a:rPr lang="en-US" dirty="0" err="1" smtClean="0"/>
              <a:t>disimpan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lainnya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komplemennya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Jenis</a:t>
            </a:r>
            <a:r>
              <a:rPr lang="en-US" dirty="0" smtClean="0"/>
              <a:t> flip-flop</a:t>
            </a:r>
          </a:p>
          <a:p>
            <a:pPr lvl="1"/>
            <a:r>
              <a:rPr lang="en-US" dirty="0" smtClean="0"/>
              <a:t>Flip-flop set reset</a:t>
            </a:r>
          </a:p>
          <a:p>
            <a:pPr lvl="1"/>
            <a:r>
              <a:rPr lang="en-US" dirty="0" smtClean="0"/>
              <a:t>Flip-flop JK</a:t>
            </a:r>
          </a:p>
          <a:p>
            <a:pPr lvl="1"/>
            <a:r>
              <a:rPr lang="en-US" dirty="0" smtClean="0"/>
              <a:t>Flip-flop JK Slave-Master</a:t>
            </a:r>
          </a:p>
          <a:p>
            <a:pPr lvl="1"/>
            <a:r>
              <a:rPr lang="en-US" dirty="0" smtClean="0"/>
              <a:t>Flip-flop D</a:t>
            </a:r>
          </a:p>
          <a:p>
            <a:pPr lvl="1"/>
            <a:r>
              <a:rPr lang="en-US" dirty="0" smtClean="0"/>
              <a:t>Flip-flop 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82594"/>
          </a:xfrm>
        </p:spPr>
        <p:txBody>
          <a:bodyPr>
            <a:normAutofit fontScale="90000"/>
          </a:bodyPr>
          <a:lstStyle/>
          <a:p>
            <a:r>
              <a:rPr lang="id-ID" dirty="0" smtClean="0"/>
              <a:t>Flip Flop</a:t>
            </a:r>
            <a:r>
              <a:rPr lang="en-US" dirty="0" smtClean="0"/>
              <a:t> </a:t>
            </a:r>
            <a:r>
              <a:rPr lang="id-ID" dirty="0" smtClean="0">
                <a:solidFill>
                  <a:srgbClr val="002060"/>
                </a:solidFill>
              </a:rPr>
              <a:t>Set-Reset</a:t>
            </a:r>
            <a:r>
              <a:rPr lang="en-US" dirty="0" smtClean="0">
                <a:solidFill>
                  <a:srgbClr val="002060"/>
                </a:solidFill>
              </a:rPr>
              <a:t> (flip-flop S-R)</a:t>
            </a:r>
            <a:endParaRPr lang="id-ID" dirty="0">
              <a:solidFill>
                <a:srgbClr val="002060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000108"/>
            <a:ext cx="7772400" cy="5019692"/>
          </a:xfrm>
        </p:spPr>
        <p:txBody>
          <a:bodyPr>
            <a:normAutofit/>
          </a:bodyPr>
          <a:lstStyle/>
          <a:p>
            <a:pPr marL="514350" indent="-514350"/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memori</a:t>
            </a:r>
            <a:r>
              <a:rPr lang="en-US" dirty="0" smtClean="0"/>
              <a:t> yang </a:t>
            </a:r>
            <a:r>
              <a:rPr lang="en-US" dirty="0" err="1" smtClean="0"/>
              <a:t>melakukan</a:t>
            </a:r>
            <a:r>
              <a:rPr lang="en-US" dirty="0" smtClean="0"/>
              <a:t> </a:t>
            </a:r>
            <a:r>
              <a:rPr lang="en-US" dirty="0" err="1" smtClean="0"/>
              <a:t>penyimpanan</a:t>
            </a:r>
            <a:r>
              <a:rPr lang="en-US" dirty="0" smtClean="0"/>
              <a:t> data </a:t>
            </a:r>
            <a:r>
              <a:rPr lang="en-US" dirty="0" err="1" smtClean="0"/>
              <a:t>degan</a:t>
            </a:r>
            <a:r>
              <a:rPr lang="en-US" dirty="0" smtClean="0"/>
              <a:t> </a:t>
            </a:r>
            <a:r>
              <a:rPr lang="en-US" dirty="0" err="1" smtClean="0"/>
              <a:t>cara</a:t>
            </a:r>
            <a:r>
              <a:rPr lang="en-US" dirty="0" smtClean="0"/>
              <a:t> </a:t>
            </a:r>
            <a:r>
              <a:rPr lang="en-US" dirty="0" err="1" smtClean="0"/>
              <a:t>memberi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input set (S) </a:t>
            </a:r>
            <a:r>
              <a:rPr lang="en-US" dirty="0" err="1" smtClean="0"/>
              <a:t>dan</a:t>
            </a:r>
            <a:r>
              <a:rPr lang="en-US" dirty="0" smtClean="0"/>
              <a:t> reset (R) yang </a:t>
            </a:r>
            <a:r>
              <a:rPr lang="en-US" dirty="0" err="1" smtClean="0"/>
              <a:t>dimilikinya</a:t>
            </a:r>
            <a:endParaRPr lang="id-ID" dirty="0" smtClean="0"/>
          </a:p>
          <a:p>
            <a:pPr marL="514350" indent="-514350"/>
            <a:r>
              <a:rPr lang="en-US" dirty="0" err="1" smtClean="0"/>
              <a:t>Rangkaian</a:t>
            </a:r>
            <a:r>
              <a:rPr lang="en-US" dirty="0" smtClean="0"/>
              <a:t> </a:t>
            </a:r>
          </a:p>
          <a:p>
            <a:pPr marL="514350" indent="-514350"/>
            <a:endParaRPr lang="en-US" dirty="0" smtClean="0"/>
          </a:p>
          <a:p>
            <a:pPr marL="514350" indent="-514350"/>
            <a:endParaRPr lang="en-US" dirty="0" smtClean="0"/>
          </a:p>
          <a:p>
            <a:pPr marL="514350" indent="-514350"/>
            <a:endParaRPr lang="en-US" dirty="0" smtClean="0"/>
          </a:p>
          <a:p>
            <a:pPr marL="514350" indent="-514350"/>
            <a:endParaRPr lang="en-US" dirty="0" smtClean="0"/>
          </a:p>
          <a:p>
            <a:pPr marL="514350" indent="-514350"/>
            <a:r>
              <a:rPr lang="en-US" dirty="0" err="1" smtClean="0"/>
              <a:t>Persamaan</a:t>
            </a:r>
            <a:r>
              <a:rPr lang="en-US" dirty="0" smtClean="0"/>
              <a:t> Output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gerbang</a:t>
            </a:r>
            <a:r>
              <a:rPr lang="en-US" dirty="0" smtClean="0"/>
              <a:t> NOR </a:t>
            </a:r>
            <a:r>
              <a:rPr lang="en-US" dirty="0" err="1" smtClean="0"/>
              <a:t>dan</a:t>
            </a:r>
            <a:r>
              <a:rPr lang="en-US" dirty="0" smtClean="0"/>
              <a:t> NAND</a:t>
            </a:r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lum contrast="30000"/>
          </a:blip>
          <a:srcRect/>
          <a:stretch>
            <a:fillRect/>
          </a:stretch>
        </p:blipFill>
        <p:spPr bwMode="auto">
          <a:xfrm>
            <a:off x="1571605" y="2774366"/>
            <a:ext cx="5214974" cy="184057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5169059"/>
            <a:ext cx="2214578" cy="114300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7206" y="5139186"/>
            <a:ext cx="1787934" cy="114733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2115398" y="4193597"/>
            <a:ext cx="21002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Gerbang</a:t>
            </a:r>
            <a:r>
              <a:rPr lang="en-US" dirty="0" smtClean="0"/>
              <a:t> NOR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5359" y="4187108"/>
            <a:ext cx="22397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Gerbang</a:t>
            </a:r>
            <a:r>
              <a:rPr lang="en-US" dirty="0" smtClean="0"/>
              <a:t> NAND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99314" y="6365324"/>
            <a:ext cx="21002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Gerbang</a:t>
            </a:r>
            <a:r>
              <a:rPr lang="en-US" dirty="0" smtClean="0"/>
              <a:t> NOR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6097" y="6347979"/>
            <a:ext cx="22397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Gerbang</a:t>
            </a:r>
            <a:r>
              <a:rPr lang="en-US" dirty="0" smtClean="0"/>
              <a:t> NAND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111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Diagram </a:t>
            </a:r>
            <a:r>
              <a:rPr lang="en-US" dirty="0" err="1" smtClean="0"/>
              <a:t>Waktu</a:t>
            </a:r>
            <a:r>
              <a:rPr lang="en-US" dirty="0" smtClean="0"/>
              <a:t> FF SR</a:t>
            </a:r>
            <a:endParaRPr lang="en-US" dirty="0"/>
          </a:p>
        </p:txBody>
      </p:sp>
      <p:pic>
        <p:nvPicPr>
          <p:cNvPr id="4" name="Picture 2" descr="D:\KERJA\KULIAH\GENAP-RD (Rangkaian Digital)\Materi\Buku Muklas\Bab 5 - 7 _muklas__Page_05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lum bright="10000" contrast="40000"/>
          </a:blip>
          <a:srcRect l="6039" t="3571" r="52001" b="42187"/>
          <a:stretch>
            <a:fillRect/>
          </a:stretch>
        </p:blipFill>
        <p:spPr bwMode="auto">
          <a:xfrm>
            <a:off x="1714478" y="700067"/>
            <a:ext cx="6572298" cy="59436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6908"/>
          </a:xfrm>
        </p:spPr>
        <p:txBody>
          <a:bodyPr/>
          <a:lstStyle/>
          <a:p>
            <a:pPr algn="ctr"/>
            <a:r>
              <a:rPr lang="en-US" dirty="0" smtClean="0"/>
              <a:t>Diagram </a:t>
            </a:r>
            <a:r>
              <a:rPr lang="en-US" dirty="0" err="1" smtClean="0"/>
              <a:t>Waktu</a:t>
            </a:r>
            <a:r>
              <a:rPr lang="en-US" dirty="0" smtClean="0"/>
              <a:t> FF SR</a:t>
            </a:r>
            <a:endParaRPr lang="en-US" dirty="0"/>
          </a:p>
        </p:txBody>
      </p:sp>
      <p:pic>
        <p:nvPicPr>
          <p:cNvPr id="4" name="Picture 2" descr="D:\KERJA\KULIAH\GENAP-RD (Rangkaian Digital)\Materi\Buku Muklas\Bab 5 - 7 _muklas__Page_05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lum bright="10000" contrast="40000"/>
          </a:blip>
          <a:srcRect l="57005" t="27708" b="23854"/>
          <a:stretch>
            <a:fillRect/>
          </a:stretch>
        </p:blipFill>
        <p:spPr bwMode="auto">
          <a:xfrm>
            <a:off x="1500166" y="1000108"/>
            <a:ext cx="6286544" cy="54744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274638"/>
            <a:ext cx="8186766" cy="654032"/>
          </a:xfrm>
        </p:spPr>
        <p:txBody>
          <a:bodyPr>
            <a:normAutofit fontScale="90000"/>
          </a:bodyPr>
          <a:lstStyle/>
          <a:p>
            <a:r>
              <a:rPr lang="id-ID" dirty="0" smtClean="0"/>
              <a:t>Tabel kebenaran FF SR</a:t>
            </a:r>
            <a:r>
              <a:rPr lang="en-US" dirty="0" smtClean="0"/>
              <a:t> </a:t>
            </a:r>
            <a:r>
              <a:rPr lang="id-ID" dirty="0" smtClean="0"/>
              <a:t>dg gerbang NOR</a:t>
            </a:r>
            <a:endParaRPr lang="id-ID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5643570" y="1000108"/>
            <a:ext cx="3143272" cy="2789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lum contrast="30000"/>
          </a:blip>
          <a:srcRect/>
          <a:stretch>
            <a:fillRect/>
          </a:stretch>
        </p:blipFill>
        <p:spPr bwMode="auto">
          <a:xfrm>
            <a:off x="5715008" y="3857628"/>
            <a:ext cx="3143272" cy="2678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4348" y="911145"/>
            <a:ext cx="4352946" cy="3375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dirty="0" smtClean="0"/>
              <a:t>Tabel kebenaran FF SR </a:t>
            </a:r>
            <a:br>
              <a:rPr lang="id-ID" dirty="0" smtClean="0"/>
            </a:br>
            <a:r>
              <a:rPr lang="id-ID" dirty="0" smtClean="0"/>
              <a:t>untuk penyusunan K-map</a:t>
            </a:r>
            <a:endParaRPr lang="id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714488"/>
            <a:ext cx="3819545" cy="42918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6" y="1714488"/>
            <a:ext cx="4429156" cy="207395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57686" y="4071942"/>
            <a:ext cx="2710440" cy="142876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1586</TotalTime>
  <Words>263</Words>
  <Application>Microsoft Office PowerPoint</Application>
  <PresentationFormat>On-screen Show (4:3)</PresentationFormat>
  <Paragraphs>76</Paragraphs>
  <Slides>27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Equity</vt:lpstr>
      <vt:lpstr>Rangkaian Logika Sekuensi</vt:lpstr>
      <vt:lpstr>Pengertian Logika Sekuensi</vt:lpstr>
      <vt:lpstr>Diagram Blok Rangkaian Sekuensi</vt:lpstr>
      <vt:lpstr>FLIP-FLOP</vt:lpstr>
      <vt:lpstr>Flip Flop Set-Reset (flip-flop S-R)</vt:lpstr>
      <vt:lpstr>Diagram Waktu FF SR</vt:lpstr>
      <vt:lpstr>Diagram Waktu FF SR</vt:lpstr>
      <vt:lpstr>Tabel kebenaran FF SR dg gerbang NOR</vt:lpstr>
      <vt:lpstr>Tabel kebenaran FF SR  untuk penyusunan K-map</vt:lpstr>
      <vt:lpstr>FLIP-FLOP 2. SR Canggih (sophisticated)</vt:lpstr>
      <vt:lpstr>Pulsa Clock</vt:lpstr>
      <vt:lpstr>Slide 12</vt:lpstr>
      <vt:lpstr>Diagram Waktu FlipFlop SR</vt:lpstr>
      <vt:lpstr>JK FLIP FLOP</vt:lpstr>
      <vt:lpstr>Tabel kebenaran JK FLIP FLOP</vt:lpstr>
      <vt:lpstr>Peta Karnaugh Output FF JK</vt:lpstr>
      <vt:lpstr>Diagram Waktu FF JK</vt:lpstr>
      <vt:lpstr>Ilustrasi Masalah pada FF JK</vt:lpstr>
      <vt:lpstr>Rangkaian FF JK Master Slave</vt:lpstr>
      <vt:lpstr>4. Flip Flop D</vt:lpstr>
      <vt:lpstr>Tabel Kebenaran Flip Flop D</vt:lpstr>
      <vt:lpstr>Tabel Kebenaran Sederhana  Flip Flop D</vt:lpstr>
      <vt:lpstr>Diagram Waktu Flip Flop D</vt:lpstr>
      <vt:lpstr>5. Flip Flop T</vt:lpstr>
      <vt:lpstr>Tabel Kebenaran Flip Flop T</vt:lpstr>
      <vt:lpstr>Tabel Kebenaran Sederhana Flip Flop T</vt:lpstr>
      <vt:lpstr>Diagram Waktu Flip Flop T</vt:lpstr>
    </vt:vector>
  </TitlesOfParts>
  <Company>Pirated Edition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Rangkaian Digital</dc:title>
  <dc:creator>user-7964</dc:creator>
  <cp:lastModifiedBy>sutikno</cp:lastModifiedBy>
  <cp:revision>236</cp:revision>
  <dcterms:created xsi:type="dcterms:W3CDTF">2010-04-21T03:10:52Z</dcterms:created>
  <dcterms:modified xsi:type="dcterms:W3CDTF">2017-10-30T05:10:12Z</dcterms:modified>
</cp:coreProperties>
</file>